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89" r:id="rId2"/>
    <p:sldId id="259" r:id="rId3"/>
    <p:sldId id="262" r:id="rId4"/>
    <p:sldId id="266" r:id="rId5"/>
    <p:sldId id="281" r:id="rId6"/>
    <p:sldId id="280" r:id="rId7"/>
    <p:sldId id="265" r:id="rId8"/>
    <p:sldId id="275" r:id="rId9"/>
    <p:sldId id="290" r:id="rId10"/>
    <p:sldId id="267" r:id="rId11"/>
    <p:sldId id="270" r:id="rId12"/>
    <p:sldId id="279" r:id="rId13"/>
    <p:sldId id="272" r:id="rId14"/>
    <p:sldId id="283" r:id="rId15"/>
    <p:sldId id="287" r:id="rId16"/>
    <p:sldId id="288" r:id="rId17"/>
    <p:sldId id="284" r:id="rId18"/>
    <p:sldId id="286" r:id="rId19"/>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1018" autoAdjust="0"/>
    <p:restoredTop sz="94660"/>
  </p:normalViewPr>
  <p:slideViewPr>
    <p:cSldViewPr>
      <p:cViewPr varScale="1">
        <p:scale>
          <a:sx n="69" d="100"/>
          <a:sy n="69" d="100"/>
        </p:scale>
        <p:origin x="1602" y="60"/>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4" name="Picture 6"/>
          <p:cNvPicPr>
            <a:picLocks noChangeAspect="1"/>
          </p:cNvPicPr>
          <p:nvPr userDrawn="1"/>
        </p:nvPicPr>
        <p:blipFill>
          <a:blip r:embed="rId2" cstate="print">
            <a:duotone>
              <a:prstClr val="black"/>
              <a:schemeClr val="accent5">
                <a:tint val="45000"/>
                <a:satMod val="400000"/>
              </a:schemeClr>
            </a:duotone>
            <a:extLst/>
          </a:blip>
          <a:stretch>
            <a:fillRect/>
          </a:stretch>
        </p:blipFill>
        <p:spPr>
          <a:xfrm>
            <a:off x="-1" y="5260"/>
            <a:ext cx="9144001" cy="6852739"/>
          </a:xfrm>
          <a:prstGeom prst="rect">
            <a:avLst/>
          </a:prstGeom>
        </p:spPr>
      </p:pic>
      <p:pic>
        <p:nvPicPr>
          <p:cNvPr id="5" name="Picture 2"/>
          <p:cNvPicPr>
            <a:picLocks noChangeAspect="1" noChangeArrowheads="1"/>
          </p:cNvPicPr>
          <p:nvPr userDrawn="1"/>
        </p:nvPicPr>
        <p:blipFill>
          <a:blip r:embed="rId3" cstate="print">
            <a:extLst/>
          </a:blip>
          <a:srcRect/>
          <a:stretch>
            <a:fillRect/>
          </a:stretch>
        </p:blipFill>
        <p:spPr bwMode="auto">
          <a:xfrm>
            <a:off x="109342" y="457200"/>
            <a:ext cx="5681858" cy="2514600"/>
          </a:xfrm>
          <a:prstGeom prst="rect">
            <a:avLst/>
          </a:prstGeom>
          <a:ln>
            <a:noFill/>
          </a:ln>
          <a:effectLst>
            <a:softEdge rad="112500"/>
          </a:effectLst>
          <a:extLst/>
        </p:spPr>
      </p:pic>
      <p:sp>
        <p:nvSpPr>
          <p:cNvPr id="2" name="Title 1"/>
          <p:cNvSpPr>
            <a:spLocks noGrp="1"/>
          </p:cNvSpPr>
          <p:nvPr>
            <p:ph type="ctrTitle"/>
          </p:nvPr>
        </p:nvSpPr>
        <p:spPr>
          <a:xfrm>
            <a:off x="6172200" y="2130425"/>
            <a:ext cx="2743200" cy="1470025"/>
          </a:xfrm>
        </p:spPr>
        <p:txBody>
          <a:bodyPr>
            <a:noAutofit/>
          </a:bodyPr>
          <a:lstStyle>
            <a:lvl1pPr>
              <a:defRPr sz="4000">
                <a:solidFill>
                  <a:schemeClr val="bg1"/>
                </a:solidFill>
              </a:defRPr>
            </a:lvl1pPr>
          </a:lstStyle>
          <a:p>
            <a:r>
              <a:rPr lang="en-US" dirty="0" smtClean="0"/>
              <a:t>Click to edit Master title style</a:t>
            </a:r>
            <a:endParaRPr lang="en-US" dirty="0"/>
          </a:p>
        </p:txBody>
      </p:sp>
      <p:sp>
        <p:nvSpPr>
          <p:cNvPr id="3" name="Subtitle 2"/>
          <p:cNvSpPr>
            <a:spLocks noGrp="1"/>
          </p:cNvSpPr>
          <p:nvPr>
            <p:ph type="subTitle" idx="1"/>
          </p:nvPr>
        </p:nvSpPr>
        <p:spPr>
          <a:xfrm>
            <a:off x="152400" y="4648200"/>
            <a:ext cx="6400800" cy="1752600"/>
          </a:xfrm>
        </p:spPr>
        <p:txBody>
          <a:bodyPr>
            <a:normAutofit/>
          </a:bodyPr>
          <a:lstStyle>
            <a:lvl1pPr marL="0" indent="0" algn="ctr">
              <a:buNone/>
              <a:defRPr sz="3800">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4" name="Rectangle 21"/>
          <p:cNvSpPr>
            <a:spLocks noChangeArrowheads="1"/>
          </p:cNvSpPr>
          <p:nvPr userDrawn="1"/>
        </p:nvSpPr>
        <p:spPr bwMode="auto">
          <a:xfrm>
            <a:off x="6934200" y="6400800"/>
            <a:ext cx="2133600" cy="457200"/>
          </a:xfrm>
          <a:prstGeom prst="rect">
            <a:avLst/>
          </a:prstGeom>
          <a:noFill/>
          <a:ln w="9525">
            <a:noFill/>
            <a:miter lim="800000"/>
            <a:headEnd/>
            <a:tailEnd/>
          </a:ln>
        </p:spPr>
        <p:txBody>
          <a:bodyPr anchor="b"/>
          <a:lstStyle/>
          <a:p>
            <a:pPr algn="r"/>
            <a:r>
              <a:rPr lang="en-US" sz="1000">
                <a:effectLst>
                  <a:outerShdw blurRad="38100" dist="38100" dir="2700000" algn="tl">
                    <a:srgbClr val="C0C0C0"/>
                  </a:outerShdw>
                </a:effectLst>
                <a:latin typeface="Times New Roman" pitchFamily="18" charset="0"/>
                <a:ea typeface="ＭＳ Ｐゴシック" charset="-128"/>
              </a:rPr>
              <a:t>1-</a:t>
            </a:r>
            <a:fld id="{DC122351-06C2-412E-B32E-D3C442EB32CD}" type="slidenum">
              <a:rPr lang="en-US" sz="1000">
                <a:effectLst>
                  <a:outerShdw blurRad="38100" dist="38100" dir="2700000" algn="tl">
                    <a:srgbClr val="C0C0C0"/>
                  </a:outerShdw>
                </a:effectLst>
                <a:latin typeface="Times New Roman" pitchFamily="18" charset="0"/>
                <a:ea typeface="ＭＳ Ｐゴシック" charset="-128"/>
              </a:rPr>
              <a:pPr algn="r"/>
              <a:t>‹#›</a:t>
            </a:fld>
            <a:endParaRPr lang="en-US" sz="1000">
              <a:effectLst>
                <a:outerShdw blurRad="38100" dist="38100" dir="2700000" algn="tl">
                  <a:srgbClr val="C0C0C0"/>
                </a:outerShdw>
              </a:effectLst>
              <a:latin typeface="Times New Roman" pitchFamily="18" charset="0"/>
              <a:ea typeface="ＭＳ Ｐゴシック" charset="-128"/>
            </a:endParaRPr>
          </a:p>
        </p:txBody>
      </p:sp>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3"/>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C457777A-D4F3-4FBC-9212-767C1EBBE4D8}" type="datetimeFigureOut">
              <a:rPr lang="en-US"/>
              <a:pPr>
                <a:defRPr/>
              </a:pPr>
              <a:t>8/28/2017</a:t>
            </a:fld>
            <a:endParaRPr lang="en-US"/>
          </a:p>
        </p:txBody>
      </p:sp>
      <p:sp>
        <p:nvSpPr>
          <p:cNvPr id="6" name="Footer Placeholder 4"/>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endParaRPr lang="en-US"/>
          </a:p>
        </p:txBody>
      </p:sp>
      <p:sp>
        <p:nvSpPr>
          <p:cNvPr id="7" name="Slide Number Placeholder 5"/>
          <p:cNvSpPr>
            <a:spLocks noGrp="1"/>
          </p:cNvSpPr>
          <p:nvPr>
            <p:ph type="sldNum" sz="quarter" idx="12"/>
          </p:nvPr>
        </p:nvSpPr>
        <p:spPr>
          <a:xfrm>
            <a:off x="6553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4632B9B7-DC5D-4254-8CB3-37CC52500892}" type="slidenum">
              <a:rPr lang="en-US"/>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3C35E83E-4B9A-4926-9093-A1C10DAF1485}" type="datetimeFigureOut">
              <a:rPr lang="en-US"/>
              <a:pPr>
                <a:defRPr/>
              </a:pPr>
              <a:t>8/28/2017</a:t>
            </a:fld>
            <a:endParaRPr 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endParaRPr lang="en-US"/>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599A19DA-5624-4D13-A940-0F5D7936225C}" type="slidenum">
              <a:rPr lang="en-US"/>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28BD5600-BFDA-40E0-85E0-847A363D692B}" type="datetimeFigureOut">
              <a:rPr lang="en-US"/>
              <a:pPr>
                <a:defRPr/>
              </a:pPr>
              <a:t>8/28/2017</a:t>
            </a:fld>
            <a:endParaRPr lang="en-US"/>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endParaRPr lang="en-US"/>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E833FE8C-712F-4852-8743-9A6A6FE19047}" type="slidenum">
              <a:rPr lang="en-US"/>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846D6BE1-10D2-4410-8915-346E9C71B9A1}" type="datetimeFigureOut">
              <a:rPr lang="en-US"/>
              <a:pPr>
                <a:defRPr/>
              </a:pPr>
              <a:t>8/28/2017</a:t>
            </a:fld>
            <a:endParaRPr lang="en-US"/>
          </a:p>
        </p:txBody>
      </p:sp>
      <p:sp>
        <p:nvSpPr>
          <p:cNvPr id="8" name="Footer Placeholder 7"/>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endParaRPr lang="en-US"/>
          </a:p>
        </p:txBody>
      </p:sp>
      <p:sp>
        <p:nvSpPr>
          <p:cNvPr id="9" name="Slide Number Placeholder 8"/>
          <p:cNvSpPr>
            <a:spLocks noGrp="1"/>
          </p:cNvSpPr>
          <p:nvPr>
            <p:ph type="sldNum" sz="quarter" idx="12"/>
          </p:nvPr>
        </p:nvSpPr>
        <p:spPr>
          <a:xfrm>
            <a:off x="6553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FAB263FB-184A-446B-A1D8-4048D909AB44}" type="slidenum">
              <a:rPr lang="en-US"/>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4FC4D81D-9D5A-4705-BD53-2B259A51487B}" type="datetimeFigureOut">
              <a:rPr lang="en-US"/>
              <a:pPr>
                <a:defRPr/>
              </a:pPr>
              <a:t>8/28/2017</a:t>
            </a:fld>
            <a:endParaRPr lang="en-US"/>
          </a:p>
        </p:txBody>
      </p:sp>
      <p:sp>
        <p:nvSpPr>
          <p:cNvPr id="4" name="Footer Placeholder 3"/>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endParaRPr lang="en-US"/>
          </a:p>
        </p:txBody>
      </p:sp>
      <p:sp>
        <p:nvSpPr>
          <p:cNvPr id="5" name="Slide Number Placeholder 4"/>
          <p:cNvSpPr>
            <a:spLocks noGrp="1"/>
          </p:cNvSpPr>
          <p:nvPr>
            <p:ph type="sldNum" sz="quarter" idx="12"/>
          </p:nvPr>
        </p:nvSpPr>
        <p:spPr>
          <a:xfrm>
            <a:off x="6553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A7BF0455-AFFA-4594-946D-00237765EFFE}" type="slidenum">
              <a:rPr lang="en-US"/>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555F4A7A-6E70-46CE-81AB-4DE2C9AA52D3}" type="datetimeFigureOut">
              <a:rPr lang="en-US"/>
              <a:pPr>
                <a:defRPr/>
              </a:pPr>
              <a:t>8/28/2017</a:t>
            </a:fld>
            <a:endParaRPr lang="en-US"/>
          </a:p>
        </p:txBody>
      </p:sp>
      <p:sp>
        <p:nvSpPr>
          <p:cNvPr id="3" name="Footer Placeholder 2"/>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endParaRPr lang="en-US"/>
          </a:p>
        </p:txBody>
      </p:sp>
      <p:sp>
        <p:nvSpPr>
          <p:cNvPr id="4" name="Slide Number Placeholder 3"/>
          <p:cNvSpPr>
            <a:spLocks noGrp="1"/>
          </p:cNvSpPr>
          <p:nvPr>
            <p:ph type="sldNum" sz="quarter" idx="12"/>
          </p:nvPr>
        </p:nvSpPr>
        <p:spPr>
          <a:xfrm>
            <a:off x="6553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57FD3B78-F9AC-41B1-A86D-743A3460208D}" type="slidenum">
              <a:rPr lang="en-US"/>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C1F8DB3B-F028-4078-AF05-E2FEA79CFDCB}" type="datetimeFigureOut">
              <a:rPr lang="en-US"/>
              <a:pPr>
                <a:defRPr/>
              </a:pPr>
              <a:t>8/28/2017</a:t>
            </a:fld>
            <a:endParaRPr lang="en-US"/>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endParaRPr lang="en-US"/>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7FEB5586-6B61-4367-914A-60D71A807BBA}" type="slidenum">
              <a:rPr lang="en-US"/>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2E2FA55C-B46C-4586-9B64-057BF0B41160}" type="datetimeFigureOut">
              <a:rPr lang="en-US"/>
              <a:pPr>
                <a:defRPr/>
              </a:pPr>
              <a:t>8/28/2017</a:t>
            </a:fld>
            <a:endParaRPr lang="en-US"/>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endParaRPr lang="en-US"/>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E4AD303F-6EAF-4860-894F-0E82FF8FB3DD}" type="slidenum">
              <a:rPr lang="en-US"/>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2EA9760D-88FE-48F8-BE87-42459D321C32}" type="datetimeFigureOut">
              <a:rPr lang="en-US"/>
              <a:pPr>
                <a:defRPr/>
              </a:pPr>
              <a:t>8/28/2017</a:t>
            </a:fld>
            <a:endParaRPr 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endParaRPr lang="en-US"/>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AA15A3C1-E9B0-4C30-9242-1D19A59A7BA5}" type="slidenum">
              <a:rPr lang="en-US"/>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8511C4D8-5578-4416-8F05-7C8E55856C5B}" type="datetimeFigureOut">
              <a:rPr lang="en-US"/>
              <a:pPr>
                <a:defRPr/>
              </a:pPr>
              <a:t>8/28/2017</a:t>
            </a:fld>
            <a:endParaRPr 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endParaRPr lang="en-US"/>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DBBF5988-08B5-4BAC-85A5-E191602DE7EF}" type="slidenum">
              <a:rPr lang="en-US"/>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w="28575">
            <a:solidFill>
              <a:schemeClr val="tx1"/>
            </a:solid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Text Placeholder 2"/>
          <p:cNvSpPr>
            <a:spLocks noGrp="1"/>
          </p:cNvSpPr>
          <p:nvPr>
            <p:ph type="body" idx="1"/>
          </p:nvPr>
        </p:nvSpPr>
        <p:spPr bwMode="auto">
          <a:xfrm>
            <a:off x="457200" y="1600200"/>
            <a:ext cx="8229600" cy="4876800"/>
          </a:xfrm>
          <a:prstGeom prst="rect">
            <a:avLst/>
          </a:prstGeom>
          <a:noFill/>
          <a:ln w="28575">
            <a:solidFill>
              <a:schemeClr val="tx1"/>
            </a:solid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7" name="TextBox 6"/>
          <p:cNvSpPr txBox="1">
            <a:spLocks noChangeArrowheads="1"/>
          </p:cNvSpPr>
          <p:nvPr userDrawn="1"/>
        </p:nvSpPr>
        <p:spPr bwMode="auto">
          <a:xfrm>
            <a:off x="457200" y="6518275"/>
            <a:ext cx="8229600" cy="369888"/>
          </a:xfrm>
          <a:prstGeom prst="rect">
            <a:avLst/>
          </a:prstGeom>
          <a:noFill/>
          <a:ln>
            <a:noFill/>
          </a:ln>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20000"/>
              </a:spcBef>
              <a:spcAft>
                <a:spcPct val="0"/>
              </a:spcAft>
              <a:buChar char="•"/>
              <a:defRPr>
                <a:solidFill>
                  <a:schemeClr val="tx1"/>
                </a:solidFill>
                <a:latin typeface="Arial" charset="0"/>
                <a:cs typeface="Arial" charset="0"/>
              </a:defRPr>
            </a:lvl6pPr>
            <a:lvl7pPr marL="2971800" indent="-228600" eaLnBrk="0" fontAlgn="base" hangingPunct="0">
              <a:spcBef>
                <a:spcPct val="20000"/>
              </a:spcBef>
              <a:spcAft>
                <a:spcPct val="0"/>
              </a:spcAft>
              <a:buChar char="•"/>
              <a:defRPr>
                <a:solidFill>
                  <a:schemeClr val="tx1"/>
                </a:solidFill>
                <a:latin typeface="Arial" charset="0"/>
                <a:cs typeface="Arial" charset="0"/>
              </a:defRPr>
            </a:lvl7pPr>
            <a:lvl8pPr marL="3429000" indent="-228600" eaLnBrk="0" fontAlgn="base" hangingPunct="0">
              <a:spcBef>
                <a:spcPct val="20000"/>
              </a:spcBef>
              <a:spcAft>
                <a:spcPct val="0"/>
              </a:spcAft>
              <a:buChar char="•"/>
              <a:defRPr>
                <a:solidFill>
                  <a:schemeClr val="tx1"/>
                </a:solidFill>
                <a:latin typeface="Arial" charset="0"/>
                <a:cs typeface="Arial" charset="0"/>
              </a:defRPr>
            </a:lvl8pPr>
            <a:lvl9pPr marL="3886200" indent="-228600" eaLnBrk="0" fontAlgn="base" hangingPunct="0">
              <a:spcBef>
                <a:spcPct val="20000"/>
              </a:spcBef>
              <a:spcAft>
                <a:spcPct val="0"/>
              </a:spcAft>
              <a:buChar char="•"/>
              <a:defRPr>
                <a:solidFill>
                  <a:schemeClr val="tx1"/>
                </a:solidFill>
                <a:latin typeface="Arial" charset="0"/>
                <a:cs typeface="Arial" charset="0"/>
              </a:defRPr>
            </a:lvl9pPr>
          </a:lstStyle>
          <a:p>
            <a:pPr eaLnBrk="1" fontAlgn="auto" hangingPunct="1">
              <a:spcBef>
                <a:spcPts val="0"/>
              </a:spcBef>
              <a:spcAft>
                <a:spcPts val="0"/>
              </a:spcAft>
              <a:defRPr/>
            </a:pPr>
            <a:r>
              <a:rPr lang="en-US" sz="900" dirty="0" smtClean="0">
                <a:latin typeface="Times New Roman" pitchFamily="18" charset="0"/>
                <a:cs typeface="Times New Roman" pitchFamily="18" charset="0"/>
              </a:rPr>
              <a:t>© 2014 by McGraw-Hill Education.  This is proprietary material solely for authorized instructor use. Not authorized for sale or distribution in any manner.  This document may not be copied, scanned, duplicated, forwarded, distributed, or posted on a website, in whole or part.  </a:t>
            </a:r>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hyperlink" Target="http://www.alwaysspanish.com/2012/10/a-bird-in-hand-is-good-spanish.html" TargetMode="Externa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hyperlink" Target="https://www.google.com/url?sa=i&amp;rct=j&amp;q=&amp;esrc=s&amp;source=images&amp;cd=&amp;docid=C2aMdj1NwQZ6WM&amp;tbnid=tr4xq5UHRjZVJM:&amp;ved=0CAQQjB0&amp;url=http://disney.wikia.com/wiki/File:SJPA_Iron_Man_1.png&amp;ei=MHX7U5fxH5eBygTf5YDoCQ&amp;bvm=bv.73612305,d.aWw&amp;psig=AFQjCNFVDrF5pNT7YuIfiWpBXtxhcoT3zQ&amp;ust=1409074385176826" TargetMode="External"/><Relationship Id="rId2" Type="http://schemas.openxmlformats.org/officeDocument/2006/relationships/image" Target="../media/image6.png"/><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hyperlink" Target="http://newslite.tv/funny-products/" TargetMode="External"/><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hyperlink" Target="http://newslite.tv/funny-products/" TargetMode="External"/><Relationship Id="rId2" Type="http://schemas.openxmlformats.org/officeDocument/2006/relationships/image" Target="../media/image9.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3" name="Title 1"/>
          <p:cNvSpPr>
            <a:spLocks noGrp="1"/>
          </p:cNvSpPr>
          <p:nvPr>
            <p:ph type="ctrTitle"/>
          </p:nvPr>
        </p:nvSpPr>
        <p:spPr>
          <a:ln>
            <a:noFill/>
          </a:ln>
        </p:spPr>
        <p:txBody>
          <a:bodyPr/>
          <a:lstStyle/>
          <a:p>
            <a:pPr eaLnBrk="1" hangingPunct="1"/>
            <a:r>
              <a:rPr lang="en-US" smtClean="0"/>
              <a:t>Chapter 1</a:t>
            </a:r>
          </a:p>
        </p:txBody>
      </p:sp>
      <p:sp>
        <p:nvSpPr>
          <p:cNvPr id="13314" name="Subtitle 2"/>
          <p:cNvSpPr>
            <a:spLocks noGrp="1"/>
          </p:cNvSpPr>
          <p:nvPr>
            <p:ph type="subTitle" idx="1"/>
          </p:nvPr>
        </p:nvSpPr>
        <p:spPr>
          <a:xfrm>
            <a:off x="152400" y="3703638"/>
            <a:ext cx="6400800" cy="1752600"/>
          </a:xfrm>
          <a:ln>
            <a:noFill/>
          </a:ln>
        </p:spPr>
        <p:txBody>
          <a:bodyPr/>
          <a:lstStyle/>
          <a:p>
            <a:pPr eaLnBrk="1" hangingPunct="1">
              <a:lnSpc>
                <a:spcPct val="90000"/>
              </a:lnSpc>
            </a:pPr>
            <a:r>
              <a:rPr lang="en-IN" sz="3400" smtClean="0"/>
              <a:t>Entrepreneurship </a:t>
            </a:r>
          </a:p>
          <a:p>
            <a:pPr eaLnBrk="1" hangingPunct="1">
              <a:lnSpc>
                <a:spcPct val="90000"/>
              </a:lnSpc>
            </a:pPr>
            <a:r>
              <a:rPr lang="en-IN" sz="3400" smtClean="0"/>
              <a:t>and the </a:t>
            </a:r>
          </a:p>
          <a:p>
            <a:pPr eaLnBrk="1" hangingPunct="1">
              <a:lnSpc>
                <a:spcPct val="90000"/>
              </a:lnSpc>
            </a:pPr>
            <a:r>
              <a:rPr lang="en-IN" sz="3400" smtClean="0"/>
              <a:t>Entrepreneurial Mind-Set</a:t>
            </a:r>
            <a:endParaRPr lang="en-US" sz="3400" smtClean="0"/>
          </a:p>
        </p:txBody>
      </p:sp>
      <p:sp>
        <p:nvSpPr>
          <p:cNvPr id="3076" name="Text Box 5"/>
          <p:cNvSpPr txBox="1">
            <a:spLocks noChangeArrowheads="1"/>
          </p:cNvSpPr>
          <p:nvPr/>
        </p:nvSpPr>
        <p:spPr bwMode="auto">
          <a:xfrm>
            <a:off x="76200" y="6594475"/>
            <a:ext cx="1752600" cy="244475"/>
          </a:xfrm>
          <a:prstGeom prst="rect">
            <a:avLst/>
          </a:prstGeom>
          <a:noFill/>
          <a:ln w="9525">
            <a:noFill/>
            <a:miter lim="800000"/>
            <a:headEnd/>
            <a:tailEnd/>
          </a:ln>
        </p:spPr>
        <p:txBody>
          <a:bodyPr>
            <a:spAutoFit/>
          </a:bodyPr>
          <a:lstStyle/>
          <a:p>
            <a:r>
              <a:rPr lang="en-US" sz="1000" b="1" i="1">
                <a:solidFill>
                  <a:prstClr val="white"/>
                </a:solidFill>
                <a:latin typeface="Times New Roman" pitchFamily="18" charset="0"/>
                <a:ea typeface="ＭＳ Ｐゴシック" charset="-128"/>
              </a:rPr>
              <a:t>McGraw-Hill/Irwin</a:t>
            </a:r>
          </a:p>
        </p:txBody>
      </p:sp>
      <p:sp>
        <p:nvSpPr>
          <p:cNvPr id="13317" name="Text Box 6"/>
          <p:cNvSpPr txBox="1">
            <a:spLocks noChangeArrowheads="1"/>
          </p:cNvSpPr>
          <p:nvPr/>
        </p:nvSpPr>
        <p:spPr bwMode="auto">
          <a:xfrm>
            <a:off x="4572000" y="6613525"/>
            <a:ext cx="4495800" cy="244475"/>
          </a:xfrm>
          <a:prstGeom prst="rect">
            <a:avLst/>
          </a:prstGeom>
          <a:noFill/>
          <a:ln w="9525">
            <a:noFill/>
            <a:miter lim="800000"/>
            <a:headEnd/>
            <a:tailEnd/>
          </a:ln>
        </p:spPr>
        <p:txBody>
          <a:bodyPr>
            <a:spAutoFit/>
          </a:bodyPr>
          <a:lstStyle/>
          <a:p>
            <a:pPr algn="r"/>
            <a:r>
              <a:rPr lang="en-US" sz="1000" b="1" i="1">
                <a:solidFill>
                  <a:prstClr val="white"/>
                </a:solidFill>
                <a:latin typeface="Times New Roman" pitchFamily="18" charset="0"/>
                <a:ea typeface="ＭＳ Ｐゴシック" charset="-128"/>
              </a:rPr>
              <a:t>Copyright © 2013 by The McGraw-Hill Companies, Inc. All rights reserved</a:t>
            </a:r>
            <a:r>
              <a:rPr lang="en-US" sz="1000" b="1">
                <a:solidFill>
                  <a:prstClr val="white"/>
                </a:solidFill>
                <a:latin typeface="Times New Roman" pitchFamily="18" charset="0"/>
                <a:ea typeface="ＭＳ Ｐゴシック" charset="-128"/>
              </a:rPr>
              <a:t>.</a:t>
            </a:r>
          </a:p>
        </p:txBody>
      </p:sp>
    </p:spTree>
    <p:extLst>
      <p:ext uri="{BB962C8B-B14F-4D97-AF65-F5344CB8AC3E}">
        <p14:creationId xmlns:p14="http://schemas.microsoft.com/office/powerpoint/2010/main" val="183304919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Title 1"/>
          <p:cNvSpPr>
            <a:spLocks noGrp="1"/>
          </p:cNvSpPr>
          <p:nvPr>
            <p:ph type="title" idx="4294967295"/>
          </p:nvPr>
        </p:nvSpPr>
        <p:spPr/>
        <p:txBody>
          <a:bodyPr/>
          <a:lstStyle/>
          <a:p>
            <a:pPr eaLnBrk="1" hangingPunct="1"/>
            <a:r>
              <a:rPr lang="en-US" smtClean="0"/>
              <a:t>The Nature of Entrepreneurship</a:t>
            </a:r>
          </a:p>
        </p:txBody>
      </p:sp>
      <p:sp>
        <p:nvSpPr>
          <p:cNvPr id="16386" name="Content Placeholder 2"/>
          <p:cNvSpPr>
            <a:spLocks noGrp="1"/>
          </p:cNvSpPr>
          <p:nvPr>
            <p:ph idx="4294967295"/>
          </p:nvPr>
        </p:nvSpPr>
        <p:spPr/>
        <p:txBody>
          <a:bodyPr/>
          <a:lstStyle/>
          <a:p>
            <a:pPr eaLnBrk="1" hangingPunct="1"/>
            <a:r>
              <a:rPr lang="en-US" sz="2400" b="1" dirty="0" smtClean="0"/>
              <a:t>Entrepreneurial opportunities</a:t>
            </a:r>
          </a:p>
          <a:p>
            <a:pPr lvl="1" eaLnBrk="1" hangingPunct="1"/>
            <a:r>
              <a:rPr lang="en-IN" sz="2400" dirty="0" smtClean="0"/>
              <a:t>Situations in which new goods, services, raw materials, and organizing methods (example: 1-click purchase at Amazon): </a:t>
            </a:r>
          </a:p>
          <a:p>
            <a:pPr lvl="2" eaLnBrk="1" hangingPunct="1"/>
            <a:r>
              <a:rPr lang="en-IN" dirty="0" smtClean="0"/>
              <a:t>Can be introduced </a:t>
            </a:r>
          </a:p>
          <a:p>
            <a:pPr lvl="2" eaLnBrk="1" hangingPunct="1"/>
            <a:r>
              <a:rPr lang="en-IN" dirty="0" smtClean="0"/>
              <a:t>Sold at greater than their cost of production</a:t>
            </a:r>
          </a:p>
          <a:p>
            <a:pPr eaLnBrk="1" hangingPunct="1"/>
            <a:r>
              <a:rPr lang="en-US" sz="2400" dirty="0" smtClean="0"/>
              <a:t>Entrepreneurial action:</a:t>
            </a:r>
          </a:p>
          <a:p>
            <a:pPr lvl="1" eaLnBrk="1" hangingPunct="1"/>
            <a:r>
              <a:rPr lang="en-US" sz="2400" dirty="0" smtClean="0"/>
              <a:t>Involves creation of new products, processes or services </a:t>
            </a:r>
          </a:p>
          <a:p>
            <a:pPr lvl="1" eaLnBrk="1" hangingPunct="1"/>
            <a:r>
              <a:rPr lang="en-US" sz="2400" dirty="0" smtClean="0"/>
              <a:t>Involves entry into new markets</a:t>
            </a:r>
          </a:p>
          <a:p>
            <a:pPr lvl="1" eaLnBrk="1" hangingPunct="1"/>
            <a:r>
              <a:rPr lang="en-US" sz="2400" dirty="0" smtClean="0"/>
              <a:t>Involves introducing change into the market </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Title 1"/>
          <p:cNvSpPr>
            <a:spLocks noGrp="1"/>
          </p:cNvSpPr>
          <p:nvPr>
            <p:ph type="title" idx="4294967295"/>
          </p:nvPr>
        </p:nvSpPr>
        <p:spPr/>
        <p:txBody>
          <a:bodyPr/>
          <a:lstStyle/>
          <a:p>
            <a:pPr eaLnBrk="1" hangingPunct="1"/>
            <a:r>
              <a:rPr lang="en-US" smtClean="0"/>
              <a:t>How Entrepreneurs Think</a:t>
            </a:r>
          </a:p>
        </p:txBody>
      </p:sp>
      <p:sp>
        <p:nvSpPr>
          <p:cNvPr id="19458" name="Content Placeholder 2"/>
          <p:cNvSpPr>
            <a:spLocks noGrp="1"/>
          </p:cNvSpPr>
          <p:nvPr>
            <p:ph idx="4294967295"/>
          </p:nvPr>
        </p:nvSpPr>
        <p:spPr/>
        <p:txBody>
          <a:bodyPr/>
          <a:lstStyle/>
          <a:p>
            <a:pPr eaLnBrk="1" hangingPunct="1"/>
            <a:r>
              <a:rPr lang="en-IN" dirty="0" smtClean="0"/>
              <a:t>Entrepreneurs should:</a:t>
            </a:r>
          </a:p>
          <a:p>
            <a:pPr lvl="1" eaLnBrk="1" hangingPunct="1"/>
            <a:r>
              <a:rPr lang="en-IN" dirty="0"/>
              <a:t>Effectuate</a:t>
            </a:r>
          </a:p>
          <a:p>
            <a:pPr lvl="1" eaLnBrk="1" hangingPunct="1"/>
            <a:r>
              <a:rPr lang="en-IN" dirty="0" smtClean="0"/>
              <a:t>Engage in bricolage</a:t>
            </a:r>
          </a:p>
          <a:p>
            <a:pPr lvl="1" eaLnBrk="1" hangingPunct="1"/>
            <a:r>
              <a:rPr lang="en-IN" dirty="0" smtClean="0"/>
              <a:t>Cognitively adapt</a:t>
            </a:r>
          </a:p>
          <a:p>
            <a:pPr lvl="1" eaLnBrk="1" hangingPunct="1"/>
            <a:r>
              <a:rPr lang="en-IN" dirty="0" smtClean="0"/>
              <a:t>Learn from failures</a:t>
            </a:r>
          </a:p>
          <a:p>
            <a:pPr eaLnBrk="1" hangingPunct="1"/>
            <a:endParaRPr lang="en-IN" dirty="0" smtClean="0"/>
          </a:p>
          <a:p>
            <a:pPr eaLnBrk="1" hangingPunct="1"/>
            <a:endParaRPr lang="en-US" dirty="0" smtClean="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Title 1"/>
          <p:cNvSpPr>
            <a:spLocks noGrp="1"/>
          </p:cNvSpPr>
          <p:nvPr>
            <p:ph type="title" idx="4294967295"/>
          </p:nvPr>
        </p:nvSpPr>
        <p:spPr/>
        <p:txBody>
          <a:bodyPr/>
          <a:lstStyle/>
          <a:p>
            <a:pPr eaLnBrk="1" hangingPunct="1"/>
            <a:r>
              <a:rPr lang="en-US" smtClean="0"/>
              <a:t>How Entrepreneurs Think</a:t>
            </a:r>
          </a:p>
        </p:txBody>
      </p:sp>
      <p:sp>
        <p:nvSpPr>
          <p:cNvPr id="22530" name="Content Placeholder 2"/>
          <p:cNvSpPr>
            <a:spLocks noGrp="1"/>
          </p:cNvSpPr>
          <p:nvPr>
            <p:ph idx="4294967295"/>
          </p:nvPr>
        </p:nvSpPr>
        <p:spPr/>
        <p:txBody>
          <a:bodyPr/>
          <a:lstStyle/>
          <a:p>
            <a:pPr lvl="1" eaLnBrk="1" hangingPunct="1"/>
            <a:r>
              <a:rPr lang="en-US" dirty="0" smtClean="0"/>
              <a:t>Causal process vs effectual process </a:t>
            </a:r>
          </a:p>
          <a:p>
            <a:pPr lvl="2" eaLnBrk="1" hangingPunct="1"/>
            <a:r>
              <a:rPr lang="en-US" dirty="0" smtClean="0"/>
              <a:t>In causal process the outcome </a:t>
            </a:r>
            <a:r>
              <a:rPr lang="en-US" dirty="0"/>
              <a:t>occupies us first</a:t>
            </a:r>
          </a:p>
          <a:p>
            <a:pPr lvl="2" eaLnBrk="1" hangingPunct="1"/>
            <a:r>
              <a:rPr lang="en-US" dirty="0" smtClean="0"/>
              <a:t>Causal process focuses on factors that lead to the outcome</a:t>
            </a:r>
          </a:p>
          <a:p>
            <a:pPr lvl="2" eaLnBrk="1" hangingPunct="1"/>
            <a:r>
              <a:rPr lang="en-US" dirty="0" smtClean="0"/>
              <a:t>Causal process starts with how and why </a:t>
            </a:r>
          </a:p>
          <a:p>
            <a:pPr lvl="2" eaLnBrk="1" hangingPunct="1"/>
            <a:r>
              <a:rPr lang="en-US" dirty="0" smtClean="0"/>
              <a:t>Causal process is instilled by the education process </a:t>
            </a:r>
            <a:endParaRPr lang="en-US" dirty="0"/>
          </a:p>
          <a:p>
            <a:pPr lvl="2" eaLnBrk="1" hangingPunct="1"/>
            <a:endParaRPr lang="en-US" dirty="0" smtClean="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Title 1"/>
          <p:cNvSpPr>
            <a:spLocks noGrp="1"/>
          </p:cNvSpPr>
          <p:nvPr>
            <p:ph type="title" idx="4294967295"/>
          </p:nvPr>
        </p:nvSpPr>
        <p:spPr/>
        <p:txBody>
          <a:bodyPr/>
          <a:lstStyle/>
          <a:p>
            <a:pPr eaLnBrk="1" hangingPunct="1"/>
            <a:r>
              <a:rPr lang="en-US" dirty="0" smtClean="0"/>
              <a:t>Causal process</a:t>
            </a:r>
          </a:p>
        </p:txBody>
      </p:sp>
      <p:sp>
        <p:nvSpPr>
          <p:cNvPr id="22530" name="Content Placeholder 2"/>
          <p:cNvSpPr>
            <a:spLocks noGrp="1"/>
          </p:cNvSpPr>
          <p:nvPr>
            <p:ph idx="4294967295"/>
          </p:nvPr>
        </p:nvSpPr>
        <p:spPr/>
        <p:txBody>
          <a:bodyPr/>
          <a:lstStyle/>
          <a:p>
            <a:pPr marL="914400" lvl="2" indent="0" eaLnBrk="1" hangingPunct="1">
              <a:buNone/>
            </a:pPr>
            <a:endParaRPr lang="en-US" dirty="0"/>
          </a:p>
          <a:p>
            <a:pPr lvl="2" eaLnBrk="1" hangingPunct="1"/>
            <a:endParaRPr lang="en-US" dirty="0" smtClean="0"/>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43000" y="1828800"/>
            <a:ext cx="6829425" cy="391765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extBox 1"/>
          <p:cNvSpPr txBox="1"/>
          <p:nvPr/>
        </p:nvSpPr>
        <p:spPr>
          <a:xfrm>
            <a:off x="685800" y="5943600"/>
            <a:ext cx="7924800" cy="707886"/>
          </a:xfrm>
          <a:prstGeom prst="rect">
            <a:avLst/>
          </a:prstGeom>
          <a:noFill/>
        </p:spPr>
        <p:txBody>
          <a:bodyPr wrap="square" rtlCol="0">
            <a:spAutoFit/>
          </a:bodyPr>
          <a:lstStyle/>
          <a:p>
            <a:r>
              <a:rPr lang="en-US" sz="800" dirty="0"/>
              <a:t>Source: https://www.google.com/search?q=causal+process&amp;rlz=1C1KMZB_enUS518US518&amp;es_sm=93&amp;source=lnms&amp;tbm=isch&amp;sa=X&amp;ei=rGj7U6brNsueyATz3YKgDg&amp;ved=0CAgQ_AUoAQ&amp;biw=1517&amp;bih=714&amp;dpr=0.9#facrc=_&amp;imgdii=_&amp;imgrc=3hRE47bcoi6PBM%253A%3B7ssbZ5FCcRwU8M%3Bhttp%253A%252F%252Fupload.wikimedia.org%252Fwikipedia%252Fcommons%252F5%252F52%252FCausal_Loop_Diagram_of_a_Model.gif%3Bhttp%253A%252F%252Fen.wikipedia.org%252Fwiki%252FCausal_loop_diagram%3B645%3B370</a:t>
            </a:r>
          </a:p>
        </p:txBody>
      </p:sp>
    </p:spTree>
    <p:extLst>
      <p:ext uri="{BB962C8B-B14F-4D97-AF65-F5344CB8AC3E}">
        <p14:creationId xmlns:p14="http://schemas.microsoft.com/office/powerpoint/2010/main" val="205202816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Title 1"/>
          <p:cNvSpPr>
            <a:spLocks noGrp="1"/>
          </p:cNvSpPr>
          <p:nvPr>
            <p:ph type="title" idx="4294967295"/>
          </p:nvPr>
        </p:nvSpPr>
        <p:spPr/>
        <p:txBody>
          <a:bodyPr/>
          <a:lstStyle/>
          <a:p>
            <a:pPr eaLnBrk="1" hangingPunct="1"/>
            <a:r>
              <a:rPr lang="en-US" smtClean="0"/>
              <a:t>How Entrepreneurs Think</a:t>
            </a:r>
          </a:p>
        </p:txBody>
      </p:sp>
      <p:sp>
        <p:nvSpPr>
          <p:cNvPr id="22530" name="Content Placeholder 2"/>
          <p:cNvSpPr>
            <a:spLocks noGrp="1"/>
          </p:cNvSpPr>
          <p:nvPr>
            <p:ph idx="4294967295"/>
          </p:nvPr>
        </p:nvSpPr>
        <p:spPr/>
        <p:txBody>
          <a:bodyPr/>
          <a:lstStyle/>
          <a:p>
            <a:pPr lvl="1" eaLnBrk="1" hangingPunct="1"/>
            <a:r>
              <a:rPr lang="en-US" dirty="0" smtClean="0"/>
              <a:t>Effectuation process</a:t>
            </a:r>
          </a:p>
          <a:p>
            <a:pPr lvl="2" eaLnBrk="1" hangingPunct="1"/>
            <a:r>
              <a:rPr lang="en-US" dirty="0"/>
              <a:t>Starts with </a:t>
            </a:r>
            <a:r>
              <a:rPr lang="en-US" dirty="0" smtClean="0"/>
              <a:t>what one has</a:t>
            </a:r>
            <a:endParaRPr lang="en-US" b="1" u="sng" dirty="0" smtClean="0"/>
          </a:p>
          <a:p>
            <a:pPr lvl="2" eaLnBrk="1" hangingPunct="1"/>
            <a:r>
              <a:rPr lang="en-US" b="1" dirty="0" smtClean="0"/>
              <a:t>Bird in hand</a:t>
            </a:r>
            <a:r>
              <a:rPr lang="en-US" dirty="0" smtClean="0"/>
              <a:t>: Starts with what one has</a:t>
            </a:r>
          </a:p>
          <a:p>
            <a:pPr lvl="2" eaLnBrk="1" hangingPunct="1"/>
            <a:r>
              <a:rPr lang="en-US" dirty="0" smtClean="0"/>
              <a:t>Selects among possible outcomes that lead to a possible end goal</a:t>
            </a:r>
          </a:p>
          <a:p>
            <a:pPr lvl="2" eaLnBrk="1" hangingPunct="1"/>
            <a:r>
              <a:rPr lang="en-US" dirty="0" smtClean="0"/>
              <a:t>Tinkering, </a:t>
            </a:r>
            <a:r>
              <a:rPr lang="en-US" smtClean="0"/>
              <a:t>using </a:t>
            </a:r>
            <a:r>
              <a:rPr lang="en-US" smtClean="0"/>
              <a:t>bricolage</a:t>
            </a:r>
          </a:p>
          <a:p>
            <a:pPr marL="914400" lvl="2" indent="0" eaLnBrk="1" hangingPunct="1">
              <a:buNone/>
            </a:pPr>
            <a:endParaRPr lang="en-US" dirty="0"/>
          </a:p>
          <a:p>
            <a:pPr lvl="2" eaLnBrk="1" hangingPunct="1"/>
            <a:r>
              <a:rPr lang="en-US" dirty="0"/>
              <a:t>http://media.pearsoncmg.com/ph/streaming/bp/2013/MGMT/Entrep/Entrep2012_Johnny_Financial.html</a:t>
            </a:r>
            <a:endParaRPr lang="en-US" dirty="0" smtClean="0"/>
          </a:p>
        </p:txBody>
      </p:sp>
      <p:sp>
        <p:nvSpPr>
          <p:cNvPr id="2" name="TextBox 1"/>
          <p:cNvSpPr txBox="1"/>
          <p:nvPr/>
        </p:nvSpPr>
        <p:spPr>
          <a:xfrm>
            <a:off x="685800" y="6553200"/>
            <a:ext cx="5257800" cy="276999"/>
          </a:xfrm>
          <a:prstGeom prst="rect">
            <a:avLst/>
          </a:prstGeom>
          <a:noFill/>
        </p:spPr>
        <p:txBody>
          <a:bodyPr wrap="square" rtlCol="0">
            <a:spAutoFit/>
          </a:bodyPr>
          <a:lstStyle/>
          <a:p>
            <a:r>
              <a:rPr lang="en-US" sz="1200" dirty="0" smtClean="0"/>
              <a:t>Source: </a:t>
            </a:r>
            <a:r>
              <a:rPr lang="en-US" sz="1200" dirty="0">
                <a:hlinkClick r:id="rId2"/>
              </a:rPr>
              <a:t>www.alwaysspanish.com</a:t>
            </a:r>
            <a:endParaRPr lang="en-US" sz="1200" dirty="0"/>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86400" y="4801374"/>
            <a:ext cx="3048000" cy="20288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88337217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Title 1"/>
          <p:cNvSpPr>
            <a:spLocks noGrp="1"/>
          </p:cNvSpPr>
          <p:nvPr>
            <p:ph type="title" idx="4294967295"/>
          </p:nvPr>
        </p:nvSpPr>
        <p:spPr/>
        <p:txBody>
          <a:bodyPr/>
          <a:lstStyle/>
          <a:p>
            <a:pPr eaLnBrk="1" hangingPunct="1"/>
            <a:r>
              <a:rPr lang="en-US" smtClean="0"/>
              <a:t>How Entrepreneurs Think</a:t>
            </a:r>
          </a:p>
        </p:txBody>
      </p:sp>
      <p:sp>
        <p:nvSpPr>
          <p:cNvPr id="21506" name="Content Placeholder 2"/>
          <p:cNvSpPr>
            <a:spLocks noGrp="1"/>
          </p:cNvSpPr>
          <p:nvPr>
            <p:ph idx="4294967295"/>
          </p:nvPr>
        </p:nvSpPr>
        <p:spPr/>
        <p:txBody>
          <a:bodyPr/>
          <a:lstStyle/>
          <a:p>
            <a:pPr eaLnBrk="1" hangingPunct="1"/>
            <a:r>
              <a:rPr lang="en-IN" dirty="0" smtClean="0"/>
              <a:t>Bricolage</a:t>
            </a:r>
          </a:p>
          <a:p>
            <a:pPr lvl="1" eaLnBrk="1" hangingPunct="1"/>
            <a:r>
              <a:rPr lang="en-IN" dirty="0" smtClean="0"/>
              <a:t>Applying combinations of the resources at hand to new problems and opportunities</a:t>
            </a:r>
          </a:p>
          <a:p>
            <a:pPr lvl="1" eaLnBrk="1" hangingPunct="1"/>
            <a:r>
              <a:rPr lang="en-IN" dirty="0" smtClean="0"/>
              <a:t>Taking existing resources and tinkering and/or reframing them so they can be used in new ways</a:t>
            </a:r>
          </a:p>
          <a:p>
            <a:pPr eaLnBrk="1" hangingPunct="1">
              <a:buFont typeface="Arial" charset="0"/>
              <a:buNone/>
            </a:pPr>
            <a:endParaRPr lang="en-US" dirty="0" smtClean="0"/>
          </a:p>
          <a:p>
            <a:pPr eaLnBrk="1" hangingPunct="1"/>
            <a:endParaRPr lang="en-US" dirty="0" smtClean="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381000"/>
            <a:ext cx="8686800" cy="1143000"/>
          </a:xfrm>
        </p:spPr>
        <p:txBody>
          <a:bodyPr/>
          <a:lstStyle/>
          <a:p>
            <a:r>
              <a:rPr lang="en-US" dirty="0" smtClean="0"/>
              <a:t>Bricolage- what do you have available? </a:t>
            </a:r>
            <a:endParaRPr lang="en-US" dirty="0"/>
          </a:p>
        </p:txBody>
      </p:sp>
      <p:pic>
        <p:nvPicPr>
          <p:cNvPr id="1026"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50920" y="1752600"/>
            <a:ext cx="8840680" cy="45529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TextBox 3"/>
          <p:cNvSpPr txBox="1"/>
          <p:nvPr/>
        </p:nvSpPr>
        <p:spPr>
          <a:xfrm>
            <a:off x="533400" y="6400800"/>
            <a:ext cx="8001000" cy="261610"/>
          </a:xfrm>
          <a:prstGeom prst="rect">
            <a:avLst/>
          </a:prstGeom>
          <a:noFill/>
        </p:spPr>
        <p:txBody>
          <a:bodyPr wrap="square" rtlCol="0">
            <a:spAutoFit/>
          </a:bodyPr>
          <a:lstStyle/>
          <a:p>
            <a:r>
              <a:rPr lang="en-US" sz="1100" dirty="0"/>
              <a:t>Source: http://www.jeuxetcompagnie.fr/bricolage-pour-grand-une-tortue/</a:t>
            </a:r>
          </a:p>
        </p:txBody>
      </p:sp>
    </p:spTree>
    <p:extLst>
      <p:ext uri="{BB962C8B-B14F-4D97-AF65-F5344CB8AC3E}">
        <p14:creationId xmlns:p14="http://schemas.microsoft.com/office/powerpoint/2010/main" val="129964735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Title 1"/>
          <p:cNvSpPr>
            <a:spLocks noGrp="1"/>
          </p:cNvSpPr>
          <p:nvPr>
            <p:ph type="title" idx="4294967295"/>
          </p:nvPr>
        </p:nvSpPr>
        <p:spPr/>
        <p:txBody>
          <a:bodyPr/>
          <a:lstStyle/>
          <a:p>
            <a:pPr eaLnBrk="1" hangingPunct="1"/>
            <a:r>
              <a:rPr lang="en-US" smtClean="0"/>
              <a:t>How Entrepreneurs Think</a:t>
            </a:r>
          </a:p>
        </p:txBody>
      </p:sp>
      <p:sp>
        <p:nvSpPr>
          <p:cNvPr id="22530" name="Content Placeholder 2"/>
          <p:cNvSpPr>
            <a:spLocks noGrp="1"/>
          </p:cNvSpPr>
          <p:nvPr>
            <p:ph idx="4294967295"/>
          </p:nvPr>
        </p:nvSpPr>
        <p:spPr/>
        <p:txBody>
          <a:bodyPr/>
          <a:lstStyle/>
          <a:p>
            <a:pPr lvl="1" eaLnBrk="1" hangingPunct="1"/>
            <a:r>
              <a:rPr lang="en-US" b="1" dirty="0" smtClean="0"/>
              <a:t>Entrepreneurial mind-set</a:t>
            </a:r>
            <a:r>
              <a:rPr lang="en-US" dirty="0" smtClean="0"/>
              <a:t>: Ability to rapidly sense, act, and mobilize, even under uncertain conditions</a:t>
            </a:r>
          </a:p>
          <a:p>
            <a:pPr marL="457200" lvl="1" indent="0" eaLnBrk="1" hangingPunct="1">
              <a:buNone/>
            </a:pPr>
            <a:r>
              <a:rPr lang="en-US" dirty="0" smtClean="0"/>
              <a:t>	Examples:</a:t>
            </a:r>
          </a:p>
          <a:p>
            <a:pPr lvl="1" eaLnBrk="1" hangingPunct="1"/>
            <a:r>
              <a:rPr lang="en-US" dirty="0" smtClean="0"/>
              <a:t>Leverage surprise</a:t>
            </a:r>
          </a:p>
          <a:p>
            <a:pPr lvl="2" eaLnBrk="1" hangingPunct="1"/>
            <a:r>
              <a:rPr lang="en-US" dirty="0"/>
              <a:t>http://www.effectuation.org/video/leverage-surprise-contingency-lemonade-principle</a:t>
            </a:r>
          </a:p>
          <a:p>
            <a:pPr lvl="1" eaLnBrk="1" hangingPunct="1"/>
            <a:endParaRPr lang="en-US" dirty="0" smtClean="0"/>
          </a:p>
          <a:p>
            <a:pPr lvl="1" eaLnBrk="1" hangingPunct="1"/>
            <a:endParaRPr lang="en-US" dirty="0" smtClean="0"/>
          </a:p>
        </p:txBody>
      </p:sp>
    </p:spTree>
    <p:extLst>
      <p:ext uri="{BB962C8B-B14F-4D97-AF65-F5344CB8AC3E}">
        <p14:creationId xmlns:p14="http://schemas.microsoft.com/office/powerpoint/2010/main" val="12912159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Title 1"/>
          <p:cNvSpPr>
            <a:spLocks noGrp="1"/>
          </p:cNvSpPr>
          <p:nvPr>
            <p:ph type="title" idx="4294967295"/>
          </p:nvPr>
        </p:nvSpPr>
        <p:spPr/>
        <p:txBody>
          <a:bodyPr/>
          <a:lstStyle/>
          <a:p>
            <a:pPr eaLnBrk="1" hangingPunct="1"/>
            <a:r>
              <a:rPr lang="en-US" dirty="0" smtClean="0"/>
              <a:t>How Entrepreneurs Think</a:t>
            </a:r>
          </a:p>
        </p:txBody>
      </p:sp>
      <p:sp>
        <p:nvSpPr>
          <p:cNvPr id="23554" name="Content Placeholder 2"/>
          <p:cNvSpPr>
            <a:spLocks noGrp="1"/>
          </p:cNvSpPr>
          <p:nvPr>
            <p:ph idx="4294967295"/>
          </p:nvPr>
        </p:nvSpPr>
        <p:spPr/>
        <p:txBody>
          <a:bodyPr/>
          <a:lstStyle/>
          <a:p>
            <a:pPr eaLnBrk="1" hangingPunct="1"/>
            <a:r>
              <a:rPr lang="en-US" dirty="0" smtClean="0"/>
              <a:t>Cognitive adaptability</a:t>
            </a:r>
          </a:p>
          <a:p>
            <a:pPr lvl="1" eaLnBrk="1" hangingPunct="1"/>
            <a:r>
              <a:rPr lang="en-US" dirty="0" smtClean="0"/>
              <a:t>Describes the extent to which entrepreneurs are:</a:t>
            </a:r>
          </a:p>
          <a:p>
            <a:pPr lvl="2" eaLnBrk="1" hangingPunct="1"/>
            <a:r>
              <a:rPr lang="en-US" dirty="0" smtClean="0"/>
              <a:t>Able to control their thinking and learning process</a:t>
            </a:r>
          </a:p>
          <a:p>
            <a:pPr lvl="2" eaLnBrk="1" hangingPunct="1"/>
            <a:r>
              <a:rPr lang="en-US" dirty="0" smtClean="0"/>
              <a:t>Dynamic, flexible, self-regulating and engaged in the process of </a:t>
            </a:r>
            <a:r>
              <a:rPr lang="en-US" b="1" u="sng" dirty="0" smtClean="0"/>
              <a:t>generating</a:t>
            </a:r>
            <a:r>
              <a:rPr lang="en-US" dirty="0" smtClean="0"/>
              <a:t> </a:t>
            </a:r>
            <a:r>
              <a:rPr lang="en-US" b="1" u="sng" dirty="0" smtClean="0"/>
              <a:t>multiple decision frameworks </a:t>
            </a:r>
          </a:p>
          <a:p>
            <a:pPr lvl="2" eaLnBrk="1" hangingPunct="1"/>
            <a:r>
              <a:rPr lang="en-US" dirty="0" smtClean="0"/>
              <a:t>Focused on sensing and processing changes in their environments and then acting on them</a:t>
            </a:r>
          </a:p>
          <a:p>
            <a:pPr lvl="1" eaLnBrk="1" hangingPunct="1"/>
            <a:r>
              <a:rPr lang="en-US" dirty="0" smtClean="0"/>
              <a:t>Metacognitive awareness - Ability to reflect upon,</a:t>
            </a:r>
            <a:r>
              <a:rPr lang="en-IN" dirty="0" smtClean="0"/>
              <a:t>understand, and </a:t>
            </a:r>
            <a:r>
              <a:rPr lang="en-IN" b="1" u="sng" dirty="0" smtClean="0"/>
              <a:t>control one’s thinking and learning</a:t>
            </a:r>
          </a:p>
          <a:p>
            <a:pPr lvl="1" eaLnBrk="1" hangingPunct="1"/>
            <a:endParaRPr lang="en-US" dirty="0" smtClean="0"/>
          </a:p>
          <a:p>
            <a:pPr lvl="1" eaLnBrk="1" hangingPunct="1"/>
            <a:endParaRPr lang="en-US" dirty="0" smtClean="0"/>
          </a:p>
          <a:p>
            <a:pPr eaLnBrk="1" hangingPunct="1"/>
            <a:endParaRPr lang="en-US" dirty="0" smtClean="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Title 1"/>
          <p:cNvSpPr>
            <a:spLocks noGrp="1"/>
          </p:cNvSpPr>
          <p:nvPr>
            <p:ph type="title" idx="4294967295"/>
          </p:nvPr>
        </p:nvSpPr>
        <p:spPr/>
        <p:txBody>
          <a:bodyPr/>
          <a:lstStyle/>
          <a:p>
            <a:pPr eaLnBrk="1" hangingPunct="1"/>
            <a:r>
              <a:rPr lang="en-IN" sz="4000" smtClean="0"/>
              <a:t>The Intention to Act Entrepreneurially</a:t>
            </a:r>
            <a:endParaRPr lang="en-US" sz="4000" smtClean="0"/>
          </a:p>
        </p:txBody>
      </p:sp>
      <p:sp>
        <p:nvSpPr>
          <p:cNvPr id="26626" name="Content Placeholder 2"/>
          <p:cNvSpPr>
            <a:spLocks noGrp="1"/>
          </p:cNvSpPr>
          <p:nvPr>
            <p:ph idx="4294967295"/>
          </p:nvPr>
        </p:nvSpPr>
        <p:spPr/>
        <p:txBody>
          <a:bodyPr/>
          <a:lstStyle/>
          <a:p>
            <a:pPr eaLnBrk="1" hangingPunct="1"/>
            <a:r>
              <a:rPr lang="en-US" dirty="0" smtClean="0"/>
              <a:t>Entrepreneurial intentions</a:t>
            </a:r>
          </a:p>
          <a:p>
            <a:pPr lvl="1" eaLnBrk="1" hangingPunct="1"/>
            <a:r>
              <a:rPr lang="en-US" b="1" dirty="0" smtClean="0"/>
              <a:t>Motivational factors</a:t>
            </a:r>
            <a:r>
              <a:rPr lang="en-US" dirty="0" smtClean="0"/>
              <a:t> that influence individuals to pursue entrepreneurial outcomes</a:t>
            </a:r>
          </a:p>
          <a:p>
            <a:pPr eaLnBrk="1" hangingPunct="1"/>
            <a:r>
              <a:rPr lang="en-US" dirty="0" smtClean="0"/>
              <a:t>Entrepreneurial </a:t>
            </a:r>
            <a:r>
              <a:rPr lang="en-US" b="1" dirty="0" smtClean="0"/>
              <a:t>self-efficacy</a:t>
            </a:r>
          </a:p>
          <a:p>
            <a:pPr lvl="1" eaLnBrk="1" hangingPunct="1"/>
            <a:r>
              <a:rPr lang="en-US" dirty="0" smtClean="0"/>
              <a:t>Conviction that one can successfully pursue entrepreneurial outcomes</a:t>
            </a:r>
          </a:p>
          <a:p>
            <a:pPr eaLnBrk="1" hangingPunct="1"/>
            <a:r>
              <a:rPr lang="en-US" dirty="0" smtClean="0"/>
              <a:t>Perceived </a:t>
            </a:r>
            <a:r>
              <a:rPr lang="en-US" b="1" dirty="0" smtClean="0"/>
              <a:t>desirability</a:t>
            </a:r>
          </a:p>
          <a:p>
            <a:pPr lvl="1" eaLnBrk="1" hangingPunct="1"/>
            <a:r>
              <a:rPr lang="en-US" dirty="0" smtClean="0"/>
              <a:t>Degree to which a potential entrepreneurial outcome is evaluated as favorable or unfavorable</a:t>
            </a: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Title 1"/>
          <p:cNvSpPr>
            <a:spLocks noGrp="1"/>
          </p:cNvSpPr>
          <p:nvPr>
            <p:ph type="title" idx="4294967295"/>
          </p:nvPr>
        </p:nvSpPr>
        <p:spPr/>
        <p:txBody>
          <a:bodyPr/>
          <a:lstStyle/>
          <a:p>
            <a:pPr eaLnBrk="1" hangingPunct="1"/>
            <a:r>
              <a:rPr lang="en-IN" sz="4000" smtClean="0"/>
              <a:t>The Intention to Act Entrepreneurially</a:t>
            </a:r>
            <a:endParaRPr lang="en-US" sz="4000" smtClean="0"/>
          </a:p>
        </p:txBody>
      </p:sp>
      <p:sp>
        <p:nvSpPr>
          <p:cNvPr id="26626" name="Content Placeholder 2"/>
          <p:cNvSpPr>
            <a:spLocks noGrp="1"/>
          </p:cNvSpPr>
          <p:nvPr>
            <p:ph idx="4294967295"/>
          </p:nvPr>
        </p:nvSpPr>
        <p:spPr/>
        <p:txBody>
          <a:bodyPr/>
          <a:lstStyle/>
          <a:p>
            <a:pPr eaLnBrk="1" hangingPunct="1"/>
            <a:r>
              <a:rPr lang="en-US" sz="2400" dirty="0" smtClean="0"/>
              <a:t>Perceived social desirability</a:t>
            </a:r>
          </a:p>
          <a:p>
            <a:pPr lvl="1" eaLnBrk="1" hangingPunct="1"/>
            <a:r>
              <a:rPr lang="en-US" sz="2400" dirty="0" smtClean="0"/>
              <a:t>Degree to which a potential entrepreneurial outcome </a:t>
            </a:r>
            <a:endParaRPr lang="en-US" sz="2400" dirty="0"/>
          </a:p>
          <a:p>
            <a:pPr marL="457200" lvl="1" indent="0" eaLnBrk="1" hangingPunct="1">
              <a:buNone/>
            </a:pPr>
            <a:r>
              <a:rPr lang="en-US" sz="2400" dirty="0" smtClean="0"/>
              <a:t>	is evaluated as favorable or unfavorable</a:t>
            </a:r>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66800" y="3238500"/>
            <a:ext cx="2227941" cy="310739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extBox 1"/>
          <p:cNvSpPr txBox="1"/>
          <p:nvPr/>
        </p:nvSpPr>
        <p:spPr>
          <a:xfrm>
            <a:off x="4476750" y="6130075"/>
            <a:ext cx="2800350" cy="507831"/>
          </a:xfrm>
          <a:prstGeom prst="rect">
            <a:avLst/>
          </a:prstGeom>
          <a:noFill/>
        </p:spPr>
        <p:txBody>
          <a:bodyPr wrap="square" rtlCol="0">
            <a:spAutoFit/>
          </a:bodyPr>
          <a:lstStyle/>
          <a:p>
            <a:r>
              <a:rPr lang="en-US" sz="1100" dirty="0"/>
              <a:t>Source: </a:t>
            </a:r>
            <a:r>
              <a:rPr lang="en-US" sz="1100" dirty="0" smtClean="0">
                <a:hlinkClick r:id="rId3"/>
              </a:rPr>
              <a:t>disney.wikia.com</a:t>
            </a:r>
            <a:endParaRPr lang="en-US" sz="1100" dirty="0" smtClean="0"/>
          </a:p>
          <a:p>
            <a:endParaRPr lang="en-US" sz="1600" dirty="0"/>
          </a:p>
        </p:txBody>
      </p:sp>
      <p:pic>
        <p:nvPicPr>
          <p:cNvPr id="3075"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496050" y="3048000"/>
            <a:ext cx="1905000" cy="331694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TextBox 2"/>
          <p:cNvSpPr txBox="1"/>
          <p:nvPr/>
        </p:nvSpPr>
        <p:spPr>
          <a:xfrm>
            <a:off x="3733800" y="4267200"/>
            <a:ext cx="3048000" cy="923330"/>
          </a:xfrm>
          <a:prstGeom prst="rect">
            <a:avLst/>
          </a:prstGeom>
          <a:noFill/>
        </p:spPr>
        <p:txBody>
          <a:bodyPr wrap="square" rtlCol="0">
            <a:spAutoFit/>
          </a:bodyPr>
          <a:lstStyle/>
          <a:p>
            <a:r>
              <a:rPr lang="en-US" dirty="0" smtClean="0"/>
              <a:t>Entrepreneurs are generally looked upon positively in the United States. </a:t>
            </a:r>
            <a:endParaRPr lang="en-US" dirty="0"/>
          </a:p>
        </p:txBody>
      </p:sp>
    </p:spTree>
    <p:extLst>
      <p:ext uri="{BB962C8B-B14F-4D97-AF65-F5344CB8AC3E}">
        <p14:creationId xmlns:p14="http://schemas.microsoft.com/office/powerpoint/2010/main" val="10842641"/>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Title 1"/>
          <p:cNvSpPr>
            <a:spLocks noGrp="1"/>
          </p:cNvSpPr>
          <p:nvPr>
            <p:ph type="title" idx="4294967295"/>
          </p:nvPr>
        </p:nvSpPr>
        <p:spPr/>
        <p:txBody>
          <a:bodyPr/>
          <a:lstStyle/>
          <a:p>
            <a:pPr eaLnBrk="1" hangingPunct="1"/>
            <a:r>
              <a:rPr lang="en-US" sz="4000" smtClean="0"/>
              <a:t>Entrepreneur Background and Characteristics</a:t>
            </a:r>
          </a:p>
        </p:txBody>
      </p:sp>
      <p:sp>
        <p:nvSpPr>
          <p:cNvPr id="28674" name="Content Placeholder 2"/>
          <p:cNvSpPr>
            <a:spLocks noGrp="1"/>
          </p:cNvSpPr>
          <p:nvPr>
            <p:ph idx="4294967295"/>
          </p:nvPr>
        </p:nvSpPr>
        <p:spPr/>
        <p:txBody>
          <a:bodyPr/>
          <a:lstStyle/>
          <a:p>
            <a:pPr eaLnBrk="1" hangingPunct="1"/>
            <a:r>
              <a:rPr lang="en-US" dirty="0" smtClean="0"/>
              <a:t>Age</a:t>
            </a:r>
          </a:p>
          <a:p>
            <a:pPr lvl="1" eaLnBrk="1" hangingPunct="1"/>
            <a:r>
              <a:rPr lang="en-IN" dirty="0" smtClean="0"/>
              <a:t>Chronological age – Usually between the ages 22 and 45</a:t>
            </a:r>
          </a:p>
          <a:p>
            <a:pPr eaLnBrk="1" hangingPunct="1"/>
            <a:r>
              <a:rPr lang="en-IN" dirty="0" smtClean="0"/>
              <a:t>Work history</a:t>
            </a:r>
          </a:p>
          <a:p>
            <a:pPr lvl="1" eaLnBrk="1" hangingPunct="1"/>
            <a:r>
              <a:rPr lang="en-IN" dirty="0" smtClean="0"/>
              <a:t>Past work experience of an individual is often </a:t>
            </a:r>
          </a:p>
          <a:p>
            <a:pPr marL="457200" lvl="1" indent="0" eaLnBrk="1" hangingPunct="1">
              <a:buNone/>
            </a:pPr>
            <a:r>
              <a:rPr lang="en-IN" dirty="0"/>
              <a:t> </a:t>
            </a:r>
            <a:r>
              <a:rPr lang="en-IN" dirty="0" smtClean="0"/>
              <a:t>   </a:t>
            </a:r>
            <a:r>
              <a:rPr lang="en-IN" u="sng" dirty="0" smtClean="0"/>
              <a:t>very helpful </a:t>
            </a:r>
            <a:r>
              <a:rPr lang="en-IN" dirty="0" smtClean="0"/>
              <a:t>for entrepreneurial endeavours</a:t>
            </a:r>
          </a:p>
          <a:p>
            <a:pPr marL="457200" lvl="1" indent="0" eaLnBrk="1" hangingPunct="1">
              <a:buNone/>
            </a:pPr>
            <a:endParaRPr lang="en-IN" dirty="0" smtClean="0"/>
          </a:p>
          <a:p>
            <a:pPr marL="457200" lvl="1" indent="0" eaLnBrk="1" hangingPunct="1">
              <a:buNone/>
            </a:pPr>
            <a:endParaRPr lang="en-IN" dirty="0" smtClean="0"/>
          </a:p>
          <a:p>
            <a:pPr lvl="1" eaLnBrk="1" hangingPunct="1"/>
            <a:endParaRPr lang="en-IN" dirty="0" smtClean="0"/>
          </a:p>
          <a:p>
            <a:pPr eaLnBrk="1" hangingPunct="1"/>
            <a:endParaRPr lang="en-US" dirty="0" smtClean="0"/>
          </a:p>
          <a:p>
            <a:pPr eaLnBrk="1" hangingPunct="1"/>
            <a:endParaRPr lang="en-US" dirty="0" smtClean="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Discussion questions </a:t>
            </a:r>
            <a:endParaRPr lang="en-US" dirty="0"/>
          </a:p>
        </p:txBody>
      </p:sp>
      <p:sp>
        <p:nvSpPr>
          <p:cNvPr id="3" name="Content Placeholder 2"/>
          <p:cNvSpPr>
            <a:spLocks noGrp="1"/>
          </p:cNvSpPr>
          <p:nvPr>
            <p:ph idx="1"/>
          </p:nvPr>
        </p:nvSpPr>
        <p:spPr/>
        <p:txBody>
          <a:bodyPr/>
          <a:lstStyle/>
          <a:p>
            <a:pPr marL="0" indent="0">
              <a:buNone/>
            </a:pPr>
            <a:r>
              <a:rPr lang="en-US" dirty="0"/>
              <a:t>2</a:t>
            </a:r>
            <a:r>
              <a:rPr lang="en-US" dirty="0" smtClean="0"/>
              <a:t>. Do you use </a:t>
            </a:r>
            <a:r>
              <a:rPr lang="en-US" b="1" dirty="0" smtClean="0"/>
              <a:t>effectuation</a:t>
            </a:r>
            <a:r>
              <a:rPr lang="en-US" dirty="0" smtClean="0"/>
              <a:t> (starting </a:t>
            </a:r>
            <a:r>
              <a:rPr lang="en-US" smtClean="0"/>
              <a:t>with what you have) </a:t>
            </a:r>
            <a:r>
              <a:rPr lang="en-US" dirty="0" smtClean="0"/>
              <a:t>in your daily life? What does this concept mean to you? </a:t>
            </a:r>
          </a:p>
          <a:p>
            <a:pPr marL="0" indent="0">
              <a:buNone/>
            </a:pPr>
            <a:r>
              <a:rPr lang="en-US" dirty="0" smtClean="0"/>
              <a:t>Is it positive for entrepreneurship? </a:t>
            </a:r>
          </a:p>
          <a:p>
            <a:pPr marL="0" indent="0">
              <a:buNone/>
            </a:pPr>
            <a:r>
              <a:rPr lang="en-US" dirty="0" smtClean="0"/>
              <a:t>Can it have drawbacks? </a:t>
            </a:r>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638800" y="4459288"/>
            <a:ext cx="3048000" cy="20240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284584801"/>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Discussion questions </a:t>
            </a:r>
            <a:endParaRPr lang="en-US" dirty="0"/>
          </a:p>
        </p:txBody>
      </p:sp>
      <p:sp>
        <p:nvSpPr>
          <p:cNvPr id="3" name="Content Placeholder 2"/>
          <p:cNvSpPr>
            <a:spLocks noGrp="1"/>
          </p:cNvSpPr>
          <p:nvPr>
            <p:ph idx="1"/>
          </p:nvPr>
        </p:nvSpPr>
        <p:spPr/>
        <p:txBody>
          <a:bodyPr/>
          <a:lstStyle/>
          <a:p>
            <a:r>
              <a:rPr lang="en-US" dirty="0" smtClean="0"/>
              <a:t>Is “corporate entrepreneurship” or “intrapreneurship” an oxymoron? Do the characteristics of an established organization , such as its routines and structure, increase the efficiency, but at the same time kill the entrepreneurial spirit? </a:t>
            </a:r>
            <a:endParaRPr lang="en-US" dirty="0"/>
          </a:p>
        </p:txBody>
      </p:sp>
    </p:spTree>
    <p:extLst>
      <p:ext uri="{BB962C8B-B14F-4D97-AF65-F5344CB8AC3E}">
        <p14:creationId xmlns:p14="http://schemas.microsoft.com/office/powerpoint/2010/main" val="79398534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Discussion questions </a:t>
            </a:r>
            <a:endParaRPr lang="en-US" dirty="0"/>
          </a:p>
        </p:txBody>
      </p:sp>
      <p:sp>
        <p:nvSpPr>
          <p:cNvPr id="3" name="Content Placeholder 2"/>
          <p:cNvSpPr>
            <a:spLocks noGrp="1"/>
          </p:cNvSpPr>
          <p:nvPr>
            <p:ph idx="1"/>
          </p:nvPr>
        </p:nvSpPr>
        <p:spPr/>
        <p:txBody>
          <a:bodyPr/>
          <a:lstStyle/>
          <a:p>
            <a:r>
              <a:rPr lang="en-US" dirty="0" smtClean="0"/>
              <a:t>Is increasing an entrepreneurial orientation of an established business always a good thing? Or are there circumstances, or environments, in which the further pursuit of opportunities can diminish firm performance? </a:t>
            </a:r>
            <a:endParaRPr lang="en-US" dirty="0"/>
          </a:p>
        </p:txBody>
      </p:sp>
    </p:spTree>
    <p:extLst>
      <p:ext uri="{BB962C8B-B14F-4D97-AF65-F5344CB8AC3E}">
        <p14:creationId xmlns:p14="http://schemas.microsoft.com/office/powerpoint/2010/main" val="416913662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Discussion questions </a:t>
            </a:r>
            <a:endParaRPr lang="en-US" dirty="0"/>
          </a:p>
        </p:txBody>
      </p:sp>
      <p:sp>
        <p:nvSpPr>
          <p:cNvPr id="3" name="Content Placeholder 2"/>
          <p:cNvSpPr>
            <a:spLocks noGrp="1"/>
          </p:cNvSpPr>
          <p:nvPr>
            <p:ph idx="1"/>
          </p:nvPr>
        </p:nvSpPr>
        <p:spPr/>
        <p:txBody>
          <a:bodyPr/>
          <a:lstStyle/>
          <a:p>
            <a:pPr marL="0" indent="0">
              <a:buNone/>
            </a:pPr>
            <a:r>
              <a:rPr lang="en-US" dirty="0" smtClean="0"/>
              <a:t>3.	</a:t>
            </a:r>
            <a:r>
              <a:rPr lang="en-US" sz="1800" dirty="0"/>
              <a:t>The goal for this exercise is  to make you start thinking about various  </a:t>
            </a:r>
          </a:p>
          <a:p>
            <a:pPr marL="0" indent="0">
              <a:buNone/>
            </a:pPr>
            <a:r>
              <a:rPr lang="en-US" sz="1800" dirty="0"/>
              <a:t>	</a:t>
            </a:r>
            <a:r>
              <a:rPr lang="en-US" sz="1800" dirty="0" smtClean="0"/>
              <a:t>types </a:t>
            </a:r>
            <a:r>
              <a:rPr lang="en-US" sz="1800" dirty="0"/>
              <a:t>of preparations that have to be made  before one can start an 	enterprise. </a:t>
            </a:r>
          </a:p>
          <a:p>
            <a:pPr marL="0" indent="0">
              <a:buNone/>
            </a:pPr>
            <a:r>
              <a:rPr lang="en-US" sz="1800" dirty="0" smtClean="0"/>
              <a:t>	Your cousin comes to you to borrow </a:t>
            </a:r>
          </a:p>
          <a:p>
            <a:pPr marL="0" indent="0">
              <a:buNone/>
            </a:pPr>
            <a:r>
              <a:rPr lang="en-US" sz="1800" dirty="0"/>
              <a:t>	</a:t>
            </a:r>
            <a:r>
              <a:rPr lang="en-US" sz="1800" dirty="0" smtClean="0"/>
              <a:t>$20 000 to start a business with a product looking like this: </a:t>
            </a:r>
          </a:p>
          <a:p>
            <a:pPr marL="0" indent="0">
              <a:buNone/>
            </a:pPr>
            <a:r>
              <a:rPr lang="en-US" sz="1800" dirty="0"/>
              <a:t>	</a:t>
            </a:r>
            <a:r>
              <a:rPr lang="en-US" sz="1800" dirty="0" smtClean="0"/>
              <a:t>Custom made party platters… </a:t>
            </a:r>
          </a:p>
          <a:p>
            <a:pPr marL="0" indent="0">
              <a:buNone/>
            </a:pPr>
            <a:endParaRPr lang="en-US" sz="1800" dirty="0" smtClean="0"/>
          </a:p>
          <a:p>
            <a:pPr marL="0" indent="0">
              <a:buNone/>
            </a:pPr>
            <a:endParaRPr lang="en-US" dirty="0"/>
          </a:p>
        </p:txBody>
      </p:sp>
      <p:pic>
        <p:nvPicPr>
          <p:cNvPr id="4099"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43200" y="3876675"/>
            <a:ext cx="5905500" cy="30003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TextBox 3"/>
          <p:cNvSpPr txBox="1"/>
          <p:nvPr/>
        </p:nvSpPr>
        <p:spPr>
          <a:xfrm>
            <a:off x="2743200" y="6327577"/>
            <a:ext cx="1981200" cy="307777"/>
          </a:xfrm>
          <a:prstGeom prst="rect">
            <a:avLst/>
          </a:prstGeom>
          <a:noFill/>
        </p:spPr>
        <p:txBody>
          <a:bodyPr wrap="square" rtlCol="0">
            <a:spAutoFit/>
          </a:bodyPr>
          <a:lstStyle/>
          <a:p>
            <a:r>
              <a:rPr lang="en-US" sz="1400" dirty="0" smtClean="0"/>
              <a:t>Source: </a:t>
            </a:r>
            <a:r>
              <a:rPr lang="en-US" sz="1400" dirty="0">
                <a:hlinkClick r:id="rId3"/>
              </a:rPr>
              <a:t>newslite.tv</a:t>
            </a:r>
            <a:endParaRPr lang="en-US" sz="1400" dirty="0"/>
          </a:p>
        </p:txBody>
      </p:sp>
    </p:spTree>
    <p:extLst>
      <p:ext uri="{BB962C8B-B14F-4D97-AF65-F5344CB8AC3E}">
        <p14:creationId xmlns:p14="http://schemas.microsoft.com/office/powerpoint/2010/main" val="563734595"/>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Discussion questions </a:t>
            </a:r>
            <a:endParaRPr lang="en-US" dirty="0"/>
          </a:p>
        </p:txBody>
      </p:sp>
      <p:sp>
        <p:nvSpPr>
          <p:cNvPr id="3" name="Content Placeholder 2"/>
          <p:cNvSpPr>
            <a:spLocks noGrp="1"/>
          </p:cNvSpPr>
          <p:nvPr>
            <p:ph idx="1"/>
          </p:nvPr>
        </p:nvSpPr>
        <p:spPr/>
        <p:txBody>
          <a:bodyPr/>
          <a:lstStyle/>
          <a:p>
            <a:pPr marL="0" indent="0">
              <a:buNone/>
            </a:pPr>
            <a:r>
              <a:rPr lang="en-US" dirty="0"/>
              <a:t>3</a:t>
            </a:r>
            <a:r>
              <a:rPr lang="en-US" dirty="0" smtClean="0"/>
              <a:t>.	</a:t>
            </a:r>
            <a:r>
              <a:rPr lang="en-US" sz="1800" dirty="0"/>
              <a:t>Looks interesting….</a:t>
            </a:r>
          </a:p>
          <a:p>
            <a:pPr marL="0" indent="0">
              <a:buNone/>
            </a:pPr>
            <a:r>
              <a:rPr lang="en-US" sz="1800" dirty="0"/>
              <a:t>	But what questions would you ask him before you  decide to borrow him 	</a:t>
            </a:r>
            <a:r>
              <a:rPr lang="en-US" sz="1800" dirty="0" smtClean="0"/>
              <a:t>$20 </a:t>
            </a:r>
            <a:r>
              <a:rPr lang="en-US" sz="1800" dirty="0"/>
              <a:t>000? </a:t>
            </a:r>
            <a:endParaRPr lang="en-US" sz="1800" dirty="0" smtClean="0"/>
          </a:p>
          <a:p>
            <a:pPr marL="0" indent="0">
              <a:buNone/>
            </a:pPr>
            <a:r>
              <a:rPr lang="en-US" sz="1800" dirty="0"/>
              <a:t>	</a:t>
            </a:r>
            <a:r>
              <a:rPr lang="en-US" sz="1800" dirty="0" smtClean="0"/>
              <a:t>What plan does he have to sell this product? </a:t>
            </a:r>
          </a:p>
          <a:p>
            <a:pPr marL="0" indent="0">
              <a:buNone/>
            </a:pPr>
            <a:r>
              <a:rPr lang="en-US" sz="1800" dirty="0"/>
              <a:t>	</a:t>
            </a:r>
            <a:r>
              <a:rPr lang="en-US" sz="1800" dirty="0" smtClean="0"/>
              <a:t>What are the parts of  that plan that you would like to know about? </a:t>
            </a:r>
            <a:endParaRPr lang="en-US" sz="1800" dirty="0"/>
          </a:p>
        </p:txBody>
      </p:sp>
      <p:pic>
        <p:nvPicPr>
          <p:cNvPr id="4099"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14600" y="3505200"/>
            <a:ext cx="5905500" cy="30003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TextBox 3"/>
          <p:cNvSpPr txBox="1"/>
          <p:nvPr/>
        </p:nvSpPr>
        <p:spPr>
          <a:xfrm>
            <a:off x="533400" y="6019800"/>
            <a:ext cx="1981200" cy="307777"/>
          </a:xfrm>
          <a:prstGeom prst="rect">
            <a:avLst/>
          </a:prstGeom>
          <a:noFill/>
        </p:spPr>
        <p:txBody>
          <a:bodyPr wrap="square" rtlCol="0">
            <a:spAutoFit/>
          </a:bodyPr>
          <a:lstStyle/>
          <a:p>
            <a:r>
              <a:rPr lang="en-US" sz="1400" dirty="0" smtClean="0"/>
              <a:t>Source: </a:t>
            </a:r>
            <a:r>
              <a:rPr lang="en-US" sz="1400" dirty="0">
                <a:hlinkClick r:id="rId3"/>
              </a:rPr>
              <a:t>newslite.tv</a:t>
            </a:r>
            <a:endParaRPr lang="en-US" sz="1400" dirty="0"/>
          </a:p>
        </p:txBody>
      </p:sp>
    </p:spTree>
    <p:extLst>
      <p:ext uri="{BB962C8B-B14F-4D97-AF65-F5344CB8AC3E}">
        <p14:creationId xmlns:p14="http://schemas.microsoft.com/office/powerpoint/2010/main" val="2605811028"/>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492</TotalTime>
  <Words>554</Words>
  <Application>Microsoft Office PowerPoint</Application>
  <PresentationFormat>On-screen Show (4:3)</PresentationFormat>
  <Paragraphs>100</Paragraphs>
  <Slides>18</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18</vt:i4>
      </vt:variant>
    </vt:vector>
  </HeadingPairs>
  <TitlesOfParts>
    <vt:vector size="23" baseType="lpstr">
      <vt:lpstr>ＭＳ Ｐゴシック</vt:lpstr>
      <vt:lpstr>Arial</vt:lpstr>
      <vt:lpstr>Calibri</vt:lpstr>
      <vt:lpstr>Times New Roman</vt:lpstr>
      <vt:lpstr>Office Theme</vt:lpstr>
      <vt:lpstr>Chapter 1</vt:lpstr>
      <vt:lpstr>The Nature of Entrepreneurship</vt:lpstr>
      <vt:lpstr>How Entrepreneurs Think</vt:lpstr>
      <vt:lpstr>How Entrepreneurs Think</vt:lpstr>
      <vt:lpstr>Causal process</vt:lpstr>
      <vt:lpstr>How Entrepreneurs Think</vt:lpstr>
      <vt:lpstr>How Entrepreneurs Think</vt:lpstr>
      <vt:lpstr>Bricolage- what do you have available? </vt:lpstr>
      <vt:lpstr>How Entrepreneurs Think</vt:lpstr>
      <vt:lpstr>How Entrepreneurs Think</vt:lpstr>
      <vt:lpstr>The Intention to Act Entrepreneurially</vt:lpstr>
      <vt:lpstr>The Intention to Act Entrepreneurially</vt:lpstr>
      <vt:lpstr>Entrepreneur Background and Characteristics</vt:lpstr>
      <vt:lpstr>Discussion questions </vt:lpstr>
      <vt:lpstr>Discussion questions </vt:lpstr>
      <vt:lpstr>Discussion questions </vt:lpstr>
      <vt:lpstr>Discussion questions </vt:lpstr>
      <vt:lpstr>Discussion questions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Jagruti Gadekar</dc:creator>
  <cp:lastModifiedBy>Izabela I. Szymanska</cp:lastModifiedBy>
  <cp:revision>58</cp:revision>
  <dcterms:created xsi:type="dcterms:W3CDTF">2012-10-03T06:19:48Z</dcterms:created>
  <dcterms:modified xsi:type="dcterms:W3CDTF">2017-08-28T21:00:31Z</dcterms:modified>
</cp:coreProperties>
</file>